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7" r:id="rId3"/>
    <p:sldId id="258" r:id="rId4"/>
    <p:sldId id="259" r:id="rId5"/>
    <p:sldId id="261" r:id="rId6"/>
    <p:sldId id="262" r:id="rId7"/>
    <p:sldId id="264" r:id="rId8"/>
    <p:sldId id="265" r:id="rId9"/>
  </p:sldIdLst>
  <p:sldSz cx="12192000" cy="6858000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981" userDrawn="1">
          <p15:clr>
            <a:srgbClr val="A4A3A4"/>
          </p15:clr>
        </p15:guide>
        <p15:guide id="2" pos="3840" userDrawn="1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AAE63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4996" autoAdjust="0"/>
    <p:restoredTop sz="94660"/>
  </p:normalViewPr>
  <p:slideViewPr>
    <p:cSldViewPr snapToGrid="0" showGuides="1">
      <p:cViewPr varScale="1">
        <p:scale>
          <a:sx n="46" d="100"/>
          <a:sy n="46" d="100"/>
        </p:scale>
        <p:origin x="58" y="859"/>
      </p:cViewPr>
      <p:guideLst>
        <p:guide orient="horz" pos="981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1524000" y="1122363"/>
            <a:ext cx="9144000" cy="2387600"/>
          </a:xfrm>
        </p:spPr>
        <p:txBody>
          <a:bodyPr anchor="b"/>
          <a:lstStyle>
            <a:lvl1pPr algn="ctr"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524000" y="3602038"/>
            <a:ext cx="9144000" cy="1655762"/>
          </a:xfrm>
        </p:spPr>
        <p:txBody>
          <a:bodyPr/>
          <a:lstStyle>
            <a:lvl1pPr marL="0" indent="0" algn="ctr">
              <a:buNone/>
              <a:defRPr sz="2400"/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r>
              <a:rPr lang="ru-RU"/>
              <a:t>Образец подзаголовка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E303E-4FBF-4B6F-9B86-37CDBA75D70F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8C5E-E26C-44D6-86F7-CD53EFDAF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2002006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E303E-4FBF-4B6F-9B86-37CDBA75D70F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8C5E-E26C-44D6-86F7-CD53EFDAF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06817020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8724900" y="365125"/>
            <a:ext cx="2628900" cy="5811838"/>
          </a:xfrm>
        </p:spPr>
        <p:txBody>
          <a:bodyPr vert="eaVert"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838200" y="365125"/>
            <a:ext cx="7734300" cy="5811838"/>
          </a:xfrm>
        </p:spPr>
        <p:txBody>
          <a:bodyPr vert="eaVert"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E303E-4FBF-4B6F-9B86-37CDBA75D70F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8C5E-E26C-44D6-86F7-CD53EFDAF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8074757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E303E-4FBF-4B6F-9B86-37CDBA75D70F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8C5E-E26C-44D6-86F7-CD53EFDAF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743891744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1850" y="1709738"/>
            <a:ext cx="10515600" cy="2852737"/>
          </a:xfrm>
        </p:spPr>
        <p:txBody>
          <a:bodyPr anchor="b"/>
          <a:lstStyle>
            <a:lvl1pPr>
              <a:defRPr sz="60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1850" y="4589463"/>
            <a:ext cx="10515600" cy="1500187"/>
          </a:xfrm>
        </p:spPr>
        <p:txBody>
          <a:bodyPr/>
          <a:lstStyle>
            <a:lvl1pPr marL="0" indent="0">
              <a:buNone/>
              <a:defRPr sz="24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E303E-4FBF-4B6F-9B86-37CDBA75D70F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8C5E-E26C-44D6-86F7-CD53EFDAF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947988297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sz="half" idx="1"/>
          </p:nvPr>
        </p:nvSpPr>
        <p:spPr>
          <a:xfrm>
            <a:off x="838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6172200" y="1825625"/>
            <a:ext cx="5181600" cy="435133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E303E-4FBF-4B6F-9B86-37CDBA75D70F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8C5E-E26C-44D6-86F7-CD53EFDAF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991510451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365125"/>
            <a:ext cx="10515600" cy="1325563"/>
          </a:xfrm>
        </p:spPr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9788" y="1681163"/>
            <a:ext cx="5157787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4" name="Объект 3"/>
          <p:cNvSpPr>
            <a:spLocks noGrp="1"/>
          </p:cNvSpPr>
          <p:nvPr>
            <p:ph sz="half" idx="2"/>
          </p:nvPr>
        </p:nvSpPr>
        <p:spPr>
          <a:xfrm>
            <a:off x="839788" y="2505075"/>
            <a:ext cx="5157787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6172200" y="1681163"/>
            <a:ext cx="5183188" cy="82391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6" name="Объект 5"/>
          <p:cNvSpPr>
            <a:spLocks noGrp="1"/>
          </p:cNvSpPr>
          <p:nvPr>
            <p:ph sz="quarter" idx="4"/>
          </p:nvPr>
        </p:nvSpPr>
        <p:spPr>
          <a:xfrm>
            <a:off x="6172200" y="2505075"/>
            <a:ext cx="5183188" cy="3684588"/>
          </a:xfrm>
        </p:spPr>
        <p:txBody>
          <a:bodyPr/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E303E-4FBF-4B6F-9B86-37CDBA75D70F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8C5E-E26C-44D6-86F7-CD53EFDAF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3413144450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E303E-4FBF-4B6F-9B86-37CDBA75D70F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8C5E-E26C-44D6-86F7-CD53EFDAF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928698618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E303E-4FBF-4B6F-9B86-37CDBA75D70F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8C5E-E26C-44D6-86F7-CD53EFDAF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4106513985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E303E-4FBF-4B6F-9B86-37CDBA75D70F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8C5E-E26C-44D6-86F7-CD53EFDAF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614214643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9788" y="457200"/>
            <a:ext cx="3932237" cy="1600200"/>
          </a:xfrm>
        </p:spPr>
        <p:txBody>
          <a:bodyPr anchor="b"/>
          <a:lstStyle>
            <a:lvl1pPr>
              <a:defRPr sz="3200"/>
            </a:lvl1pPr>
          </a:lstStyle>
          <a:p>
            <a:r>
              <a:rPr lang="ru-RU"/>
              <a:t>Образец заголовка</a:t>
            </a:r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5183188" y="987425"/>
            <a:ext cx="6172200" cy="4873625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839788" y="2057400"/>
            <a:ext cx="3932237" cy="3811588"/>
          </a:xfrm>
        </p:spPr>
        <p:txBody>
          <a:bodyPr/>
          <a:lstStyle>
            <a:lvl1pPr marL="0" indent="0">
              <a:buNone/>
              <a:defRPr sz="1600"/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/>
            <a:r>
              <a:rPr lang="ru-RU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745E303E-4FBF-4B6F-9B86-37CDBA75D70F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8918C5E-E26C-44D6-86F7-CD53EFDAF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256988160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838200" y="365125"/>
            <a:ext cx="10515600" cy="132556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ru-RU"/>
              <a:t>Образец заголовка</a:t>
            </a:r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838200" y="1825625"/>
            <a:ext cx="10515600" cy="4351338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ru-RU"/>
              <a:t>Образец текста</a:t>
            </a:r>
          </a:p>
          <a:p>
            <a:pPr lvl="1"/>
            <a:r>
              <a:rPr lang="ru-RU"/>
              <a:t>Второй уровень</a:t>
            </a:r>
          </a:p>
          <a:p>
            <a:pPr lvl="2"/>
            <a:r>
              <a:rPr lang="ru-RU"/>
              <a:t>Третий уровень</a:t>
            </a:r>
          </a:p>
          <a:p>
            <a:pPr lvl="3"/>
            <a:r>
              <a:rPr lang="ru-RU"/>
              <a:t>Четвертый уровень</a:t>
            </a:r>
          </a:p>
          <a:p>
            <a:pPr lvl="4"/>
            <a:r>
              <a:rPr lang="ru-RU"/>
              <a:t>Пятый уровень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2"/>
          </p:nvPr>
        </p:nvSpPr>
        <p:spPr>
          <a:xfrm>
            <a:off x="8382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745E303E-4FBF-4B6F-9B86-37CDBA75D70F}" type="datetimeFigureOut">
              <a:rPr lang="ru-RU" smtClean="0"/>
              <a:t>09.11.2023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3"/>
          </p:nvPr>
        </p:nvSpPr>
        <p:spPr>
          <a:xfrm>
            <a:off x="4038600" y="6356350"/>
            <a:ext cx="41148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4"/>
          </p:nvPr>
        </p:nvSpPr>
        <p:spPr>
          <a:xfrm>
            <a:off x="8610600" y="6356350"/>
            <a:ext cx="27432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8918C5E-E26C-44D6-86F7-CD53EFDAF82E}" type="slidenum">
              <a:rPr lang="ru-RU" smtClean="0"/>
              <a:t>‹#›</a:t>
            </a:fld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343405935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l" defTabSz="914400" rtl="0" eaLnBrk="1" latinLnBrk="0" hangingPunct="1">
        <a:lnSpc>
          <a:spcPct val="90000"/>
        </a:lnSpc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90000"/>
        </a:lnSpc>
        <a:spcBef>
          <a:spcPts val="1000"/>
        </a:spcBef>
        <a:buFont typeface="Arial" panose="020B0604020202020204" pitchFamily="34" charset="0"/>
        <a:buChar char="•"/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685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lnSpc>
          <a:spcPct val="90000"/>
        </a:lnSpc>
        <a:spcBef>
          <a:spcPts val="500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>
            <a:lumMod val="95000"/>
            <a:lumOff val="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" name="Рисунок 10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585846" y="-3301064"/>
            <a:ext cx="10420350" cy="10420350"/>
          </a:xfrm>
          <a:prstGeom prst="rect">
            <a:avLst/>
          </a:prstGeom>
        </p:spPr>
      </p:pic>
      <p:pic>
        <p:nvPicPr>
          <p:cNvPr id="9" name="Рисунок 8"/>
          <p:cNvPicPr>
            <a:picLocks noChangeAspect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-1178364" y="0"/>
            <a:ext cx="15413688" cy="6568692"/>
          </a:xfrm>
          <a:prstGeom prst="rect">
            <a:avLst/>
          </a:prstGeom>
        </p:spPr>
      </p:pic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230392" y="1154240"/>
            <a:ext cx="9978837" cy="1509741"/>
          </a:xfrm>
        </p:spPr>
        <p:txBody>
          <a:bodyPr>
            <a:noAutofit/>
          </a:bodyPr>
          <a:lstStyle/>
          <a:p>
            <a:pPr algn="l"/>
            <a:r>
              <a:rPr lang="ru-RU" sz="5400" dirty="0">
                <a:solidFill>
                  <a:schemeClr val="bg1"/>
                </a:solidFill>
                <a:latin typeface="Onest SemiBold" pitchFamily="2" charset="0"/>
              </a:rPr>
              <a:t>Конкурс</a:t>
            </a:r>
            <a:r>
              <a:rPr lang="ru-RU" sz="5400" dirty="0">
                <a:solidFill>
                  <a:schemeClr val="bg1">
                    <a:lumMod val="85000"/>
                  </a:schemeClr>
                </a:solidFill>
              </a:rPr>
              <a:t> </a:t>
            </a:r>
            <a:r>
              <a:rPr lang="en-US" sz="5400" dirty="0">
                <a:solidFill>
                  <a:srgbClr val="AAE632"/>
                </a:solidFill>
                <a:latin typeface="Onest SemiBold" pitchFamily="2" charset="0"/>
              </a:rPr>
              <a:t>AI</a:t>
            </a:r>
            <a:r>
              <a:rPr lang="en-US" sz="5400" dirty="0">
                <a:solidFill>
                  <a:schemeClr val="bg1"/>
                </a:solidFill>
                <a:latin typeface="Onest SemiBold" pitchFamily="2" charset="0"/>
              </a:rPr>
              <a:t> </a:t>
            </a:r>
            <a:r>
              <a:rPr lang="ru-RU" sz="5400" dirty="0" err="1">
                <a:solidFill>
                  <a:schemeClr val="bg1"/>
                </a:solidFill>
                <a:latin typeface="Onest SemiBold" pitchFamily="2" charset="0"/>
              </a:rPr>
              <a:t>стартапов</a:t>
            </a:r>
            <a:r>
              <a:rPr lang="ru-RU" sz="5400" dirty="0">
                <a:solidFill>
                  <a:schemeClr val="bg1"/>
                </a:solidFill>
                <a:latin typeface="Onest SemiBold" pitchFamily="2" charset="0"/>
              </a:rPr>
              <a:t> для </a:t>
            </a:r>
            <a:r>
              <a:rPr lang="en-US" sz="5400" dirty="0">
                <a:solidFill>
                  <a:srgbClr val="AAE632"/>
                </a:solidFill>
                <a:latin typeface="Onest SemiBold" pitchFamily="2" charset="0"/>
              </a:rPr>
              <a:t>HR</a:t>
            </a:r>
            <a:endParaRPr lang="ru-RU" sz="5400" dirty="0">
              <a:solidFill>
                <a:srgbClr val="AAE632"/>
              </a:solidFill>
              <a:latin typeface="Onest SemiBold" pitchFamily="2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1" y="6477000"/>
            <a:ext cx="12192000" cy="381000"/>
          </a:xfrm>
          <a:prstGeom prst="rect">
            <a:avLst/>
          </a:prstGeom>
          <a:solidFill>
            <a:srgbClr val="AAE63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Рисунок 7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438155" y="569173"/>
            <a:ext cx="1523989" cy="317498"/>
          </a:xfrm>
          <a:prstGeom prst="rect">
            <a:avLst/>
          </a:prstGeom>
        </p:spPr>
      </p:pic>
      <p:pic>
        <p:nvPicPr>
          <p:cNvPr id="13" name="Рисунок 12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411538" y="545687"/>
            <a:ext cx="1355726" cy="346463"/>
          </a:xfrm>
          <a:prstGeom prst="rect">
            <a:avLst/>
          </a:prstGeom>
        </p:spPr>
      </p:pic>
      <p:sp>
        <p:nvSpPr>
          <p:cNvPr id="10" name="Заголовок 1">
            <a:extLst>
              <a:ext uri="{FF2B5EF4-FFF2-40B4-BE49-F238E27FC236}">
                <a16:creationId xmlns:a16="http://schemas.microsoft.com/office/drawing/2014/main" id="{3E66DD44-26AD-4002-8FB1-870F1DC6C9FA}"/>
              </a:ext>
            </a:extLst>
          </p:cNvPr>
          <p:cNvSpPr txBox="1">
            <a:spLocks/>
          </p:cNvSpPr>
          <p:nvPr/>
        </p:nvSpPr>
        <p:spPr>
          <a:xfrm>
            <a:off x="230391" y="3316727"/>
            <a:ext cx="9978837" cy="1509741"/>
          </a:xfrm>
          <a:prstGeom prst="rect">
            <a:avLst/>
          </a:prstGeom>
        </p:spPr>
        <p:txBody>
          <a:bodyPr vert="horz" lIns="91440" tIns="45720" rIns="91440" bIns="45720" rtlCol="0" anchor="b">
            <a:no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pPr algn="l"/>
            <a:r>
              <a:rPr lang="ru-RU" sz="4400" dirty="0">
                <a:solidFill>
                  <a:schemeClr val="bg1"/>
                </a:solidFill>
                <a:latin typeface="Onest SemiBold" pitchFamily="2" charset="0"/>
              </a:rPr>
              <a:t>Название проекта</a:t>
            </a:r>
          </a:p>
          <a:p>
            <a:pPr algn="l"/>
            <a:endParaRPr lang="ru-RU" sz="4400" dirty="0">
              <a:solidFill>
                <a:srgbClr val="AAE632"/>
              </a:solidFill>
              <a:latin typeface="Onest SemiBold" pitchFamily="2" charset="0"/>
            </a:endParaRPr>
          </a:p>
        </p:txBody>
      </p:sp>
      <p:sp>
        <p:nvSpPr>
          <p:cNvPr id="5" name="Прямоугольник 4">
            <a:extLst>
              <a:ext uri="{FF2B5EF4-FFF2-40B4-BE49-F238E27FC236}">
                <a16:creationId xmlns:a16="http://schemas.microsoft.com/office/drawing/2014/main" id="{C3808490-333A-4D17-AF9D-097A8F4E0720}"/>
              </a:ext>
            </a:extLst>
          </p:cNvPr>
          <p:cNvSpPr/>
          <p:nvPr/>
        </p:nvSpPr>
        <p:spPr>
          <a:xfrm>
            <a:off x="230391" y="5703760"/>
            <a:ext cx="9672999" cy="646331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ru-RU" i="1" dirty="0">
                <a:solidFill>
                  <a:schemeClr val="bg1"/>
                </a:solidFill>
              </a:rPr>
              <a:t>Каждый раздел может быть от одного до нескольких слайдов на усмотрение Заявителя. Дизайн, конкретное наполнение слайда – остаётся за Заявителем.</a:t>
            </a:r>
          </a:p>
        </p:txBody>
      </p:sp>
    </p:spTree>
    <p:extLst>
      <p:ext uri="{BB962C8B-B14F-4D97-AF65-F5344CB8AC3E}">
        <p14:creationId xmlns:p14="http://schemas.microsoft.com/office/powerpoint/2010/main" val="944274978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808" y="565150"/>
            <a:ext cx="2741290" cy="720725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Onest Medium" pitchFamily="2" charset="-52"/>
              </a:rPr>
              <a:t>О проекте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4808" y="1502106"/>
            <a:ext cx="1151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Onest Regular" pitchFamily="2" charset="-52"/>
              </a:rPr>
              <a:t>С указанием проблемы, которую решает проект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0" y="6181725"/>
            <a:ext cx="12192000" cy="676275"/>
            <a:chOff x="0" y="6181725"/>
            <a:chExt cx="12192000" cy="67627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6181725"/>
              <a:ext cx="12192000" cy="676275"/>
            </a:xfrm>
            <a:custGeom>
              <a:avLst/>
              <a:gdLst>
                <a:gd name="connsiteX0" fmla="*/ 0 w 12192000"/>
                <a:gd name="connsiteY0" fmla="*/ 0 h 676275"/>
                <a:gd name="connsiteX1" fmla="*/ 12192000 w 12192000"/>
                <a:gd name="connsiteY1" fmla="*/ 0 h 676275"/>
                <a:gd name="connsiteX2" fmla="*/ 12192000 w 12192000"/>
                <a:gd name="connsiteY2" fmla="*/ 676275 h 676275"/>
                <a:gd name="connsiteX3" fmla="*/ 0 w 12192000"/>
                <a:gd name="connsiteY3" fmla="*/ 676275 h 676275"/>
                <a:gd name="connsiteX4" fmla="*/ 0 w 12192000"/>
                <a:gd name="connsiteY4" fmla="*/ 0 h 676275"/>
                <a:gd name="connsiteX0" fmla="*/ 0 w 12192000"/>
                <a:gd name="connsiteY0" fmla="*/ 0 h 676275"/>
                <a:gd name="connsiteX1" fmla="*/ 11491245 w 12192000"/>
                <a:gd name="connsiteY1" fmla="*/ 8546 h 676275"/>
                <a:gd name="connsiteX2" fmla="*/ 12192000 w 12192000"/>
                <a:gd name="connsiteY2" fmla="*/ 676275 h 676275"/>
                <a:gd name="connsiteX3" fmla="*/ 0 w 12192000"/>
                <a:gd name="connsiteY3" fmla="*/ 676275 h 676275"/>
                <a:gd name="connsiteX4" fmla="*/ 0 w 12192000"/>
                <a:gd name="connsiteY4" fmla="*/ 0 h 676275"/>
                <a:gd name="connsiteX0" fmla="*/ 0 w 12192000"/>
                <a:gd name="connsiteY0" fmla="*/ 0 h 676275"/>
                <a:gd name="connsiteX1" fmla="*/ 11270265 w 12192000"/>
                <a:gd name="connsiteY1" fmla="*/ 16166 h 676275"/>
                <a:gd name="connsiteX2" fmla="*/ 12192000 w 12192000"/>
                <a:gd name="connsiteY2" fmla="*/ 676275 h 676275"/>
                <a:gd name="connsiteX3" fmla="*/ 0 w 12192000"/>
                <a:gd name="connsiteY3" fmla="*/ 676275 h 676275"/>
                <a:gd name="connsiteX4" fmla="*/ 0 w 12192000"/>
                <a:gd name="connsiteY4" fmla="*/ 0 h 676275"/>
                <a:gd name="connsiteX0" fmla="*/ 0 w 12192000"/>
                <a:gd name="connsiteY0" fmla="*/ 0 h 676275"/>
                <a:gd name="connsiteX1" fmla="*/ 11142078 w 12192000"/>
                <a:gd name="connsiteY1" fmla="*/ 7620 h 676275"/>
                <a:gd name="connsiteX2" fmla="*/ 12192000 w 12192000"/>
                <a:gd name="connsiteY2" fmla="*/ 676275 h 676275"/>
                <a:gd name="connsiteX3" fmla="*/ 0 w 12192000"/>
                <a:gd name="connsiteY3" fmla="*/ 676275 h 676275"/>
                <a:gd name="connsiteX4" fmla="*/ 0 w 12192000"/>
                <a:gd name="connsiteY4" fmla="*/ 0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676275">
                  <a:moveTo>
                    <a:pt x="0" y="0"/>
                  </a:moveTo>
                  <a:lnTo>
                    <a:pt x="11142078" y="7620"/>
                  </a:lnTo>
                  <a:lnTo>
                    <a:pt x="12192000" y="676275"/>
                  </a:lnTo>
                  <a:lnTo>
                    <a:pt x="0" y="6762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E6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Заголовок 1"/>
            <p:cNvSpPr txBox="1">
              <a:spLocks/>
            </p:cNvSpPr>
            <p:nvPr/>
          </p:nvSpPr>
          <p:spPr>
            <a:xfrm>
              <a:off x="298627" y="6293107"/>
              <a:ext cx="3837537" cy="45350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err="1">
                  <a:latin typeface="Onest SemiBold" pitchFamily="2" charset="0"/>
                </a:rPr>
                <a:t>IT_One</a:t>
              </a:r>
              <a:r>
                <a:rPr lang="en-US" sz="2000" dirty="0">
                  <a:latin typeface="Onest SemiBold" pitchFamily="2" charset="0"/>
                </a:rPr>
                <a:t> AI Challenge</a:t>
              </a:r>
              <a:endParaRPr lang="ru-RU" sz="2000" dirty="0">
                <a:latin typeface="Onest SemiBold" pitchFamily="2" charset="0"/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5272" y="6369165"/>
              <a:ext cx="1263130" cy="322800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1824" y="6379483"/>
              <a:ext cx="1397151" cy="2910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162206015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809" y="585519"/>
            <a:ext cx="8420499" cy="720725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Onest Medium" pitchFamily="2" charset="-52"/>
              </a:rPr>
              <a:t>Описание технологии/ решения 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4809" y="1495213"/>
            <a:ext cx="5846441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Onest Regular" pitchFamily="2" charset="-52"/>
              </a:rPr>
              <a:t>С указанием  наличие нейросети, корректности определения результата нейросетью </a:t>
            </a:r>
            <a:r>
              <a:rPr lang="ru-RU">
                <a:solidFill>
                  <a:schemeClr val="bg1">
                    <a:lumMod val="95000"/>
                  </a:schemeClr>
                </a:solidFill>
                <a:latin typeface="Onest Regular" pitchFamily="2" charset="-52"/>
              </a:rPr>
              <a:t>и кол-ва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Onest Regular" pitchFamily="2" charset="-52"/>
              </a:rPr>
              <a:t>данных, на которых нейросеть обучалась</a:t>
            </a:r>
          </a:p>
          <a:p>
            <a:endParaRPr lang="ru-RU" dirty="0">
              <a:solidFill>
                <a:schemeClr val="bg1">
                  <a:lumMod val="95000"/>
                </a:schemeClr>
              </a:solidFill>
              <a:latin typeface="Onest Regular" pitchFamily="2" charset="-52"/>
            </a:endParaRPr>
          </a:p>
          <a:p>
            <a:r>
              <a:rPr lang="ru-RU" i="1" dirty="0">
                <a:solidFill>
                  <a:schemeClr val="bg1">
                    <a:lumMod val="95000"/>
                  </a:schemeClr>
                </a:solidFill>
                <a:latin typeface="Onest Regular" pitchFamily="2" charset="-52"/>
              </a:rPr>
              <a:t>*Здесь можно приложить модель </a:t>
            </a:r>
            <a:r>
              <a:rPr lang="en-US" i="1" dirty="0">
                <a:solidFill>
                  <a:schemeClr val="bg1">
                    <a:lumMod val="95000"/>
                  </a:schemeClr>
                </a:solidFill>
                <a:latin typeface="Onest Regular" pitchFamily="2" charset="-52"/>
              </a:rPr>
              <a:t>/ </a:t>
            </a:r>
            <a:r>
              <a:rPr lang="ru-RU" i="1" dirty="0">
                <a:solidFill>
                  <a:schemeClr val="bg1">
                    <a:lumMod val="95000"/>
                  </a:schemeClr>
                </a:solidFill>
                <a:latin typeface="Onest Regular" pitchFamily="2" charset="-52"/>
              </a:rPr>
              <a:t>архитектуру решения (на усмотрение заявителя)</a:t>
            </a:r>
          </a:p>
        </p:txBody>
      </p:sp>
      <p:grpSp>
        <p:nvGrpSpPr>
          <p:cNvPr id="10" name="Группа 9"/>
          <p:cNvGrpSpPr/>
          <p:nvPr/>
        </p:nvGrpSpPr>
        <p:grpSpPr>
          <a:xfrm>
            <a:off x="0" y="6181725"/>
            <a:ext cx="12192000" cy="676275"/>
            <a:chOff x="0" y="6181725"/>
            <a:chExt cx="12192000" cy="676275"/>
          </a:xfrm>
        </p:grpSpPr>
        <p:sp>
          <p:nvSpPr>
            <p:cNvPr id="11" name="Прямоугольник 4"/>
            <p:cNvSpPr/>
            <p:nvPr/>
          </p:nvSpPr>
          <p:spPr>
            <a:xfrm>
              <a:off x="0" y="6181725"/>
              <a:ext cx="12192000" cy="676275"/>
            </a:xfrm>
            <a:custGeom>
              <a:avLst/>
              <a:gdLst>
                <a:gd name="connsiteX0" fmla="*/ 0 w 12192000"/>
                <a:gd name="connsiteY0" fmla="*/ 0 h 676275"/>
                <a:gd name="connsiteX1" fmla="*/ 12192000 w 12192000"/>
                <a:gd name="connsiteY1" fmla="*/ 0 h 676275"/>
                <a:gd name="connsiteX2" fmla="*/ 12192000 w 12192000"/>
                <a:gd name="connsiteY2" fmla="*/ 676275 h 676275"/>
                <a:gd name="connsiteX3" fmla="*/ 0 w 12192000"/>
                <a:gd name="connsiteY3" fmla="*/ 676275 h 676275"/>
                <a:gd name="connsiteX4" fmla="*/ 0 w 12192000"/>
                <a:gd name="connsiteY4" fmla="*/ 0 h 676275"/>
                <a:gd name="connsiteX0" fmla="*/ 0 w 12192000"/>
                <a:gd name="connsiteY0" fmla="*/ 0 h 676275"/>
                <a:gd name="connsiteX1" fmla="*/ 11491245 w 12192000"/>
                <a:gd name="connsiteY1" fmla="*/ 8546 h 676275"/>
                <a:gd name="connsiteX2" fmla="*/ 12192000 w 12192000"/>
                <a:gd name="connsiteY2" fmla="*/ 676275 h 676275"/>
                <a:gd name="connsiteX3" fmla="*/ 0 w 12192000"/>
                <a:gd name="connsiteY3" fmla="*/ 676275 h 676275"/>
                <a:gd name="connsiteX4" fmla="*/ 0 w 12192000"/>
                <a:gd name="connsiteY4" fmla="*/ 0 h 676275"/>
                <a:gd name="connsiteX0" fmla="*/ 0 w 12192000"/>
                <a:gd name="connsiteY0" fmla="*/ 0 h 676275"/>
                <a:gd name="connsiteX1" fmla="*/ 11270265 w 12192000"/>
                <a:gd name="connsiteY1" fmla="*/ 16166 h 676275"/>
                <a:gd name="connsiteX2" fmla="*/ 12192000 w 12192000"/>
                <a:gd name="connsiteY2" fmla="*/ 676275 h 676275"/>
                <a:gd name="connsiteX3" fmla="*/ 0 w 12192000"/>
                <a:gd name="connsiteY3" fmla="*/ 676275 h 676275"/>
                <a:gd name="connsiteX4" fmla="*/ 0 w 12192000"/>
                <a:gd name="connsiteY4" fmla="*/ 0 h 676275"/>
                <a:gd name="connsiteX0" fmla="*/ 0 w 12192000"/>
                <a:gd name="connsiteY0" fmla="*/ 0 h 676275"/>
                <a:gd name="connsiteX1" fmla="*/ 11142078 w 12192000"/>
                <a:gd name="connsiteY1" fmla="*/ 7620 h 676275"/>
                <a:gd name="connsiteX2" fmla="*/ 12192000 w 12192000"/>
                <a:gd name="connsiteY2" fmla="*/ 676275 h 676275"/>
                <a:gd name="connsiteX3" fmla="*/ 0 w 12192000"/>
                <a:gd name="connsiteY3" fmla="*/ 676275 h 676275"/>
                <a:gd name="connsiteX4" fmla="*/ 0 w 12192000"/>
                <a:gd name="connsiteY4" fmla="*/ 0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676275">
                  <a:moveTo>
                    <a:pt x="0" y="0"/>
                  </a:moveTo>
                  <a:lnTo>
                    <a:pt x="11142078" y="7620"/>
                  </a:lnTo>
                  <a:lnTo>
                    <a:pt x="12192000" y="676275"/>
                  </a:lnTo>
                  <a:lnTo>
                    <a:pt x="0" y="6762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E6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12" name="Заголовок 1"/>
            <p:cNvSpPr txBox="1">
              <a:spLocks/>
            </p:cNvSpPr>
            <p:nvPr/>
          </p:nvSpPr>
          <p:spPr>
            <a:xfrm>
              <a:off x="298627" y="6293107"/>
              <a:ext cx="3837537" cy="45350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err="1">
                  <a:latin typeface="Onest SemiBold" pitchFamily="2" charset="0"/>
                </a:rPr>
                <a:t>IT_One</a:t>
              </a:r>
              <a:r>
                <a:rPr lang="en-US" sz="2000" dirty="0">
                  <a:latin typeface="Onest SemiBold" pitchFamily="2" charset="0"/>
                </a:rPr>
                <a:t> AI Challenge</a:t>
              </a:r>
              <a:endParaRPr lang="ru-RU" sz="2000" dirty="0">
                <a:latin typeface="Onest SemiBold" pitchFamily="2" charset="0"/>
              </a:endParaRPr>
            </a:p>
          </p:txBody>
        </p:sp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5272" y="6369165"/>
              <a:ext cx="1263130" cy="322800"/>
            </a:xfrm>
            <a:prstGeom prst="rect">
              <a:avLst/>
            </a:prstGeom>
          </p:spPr>
        </p:pic>
        <p:pic>
          <p:nvPicPr>
            <p:cNvPr id="14" name="Рисунок 13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1824" y="6379483"/>
              <a:ext cx="1397151" cy="291073"/>
            </a:xfrm>
            <a:prstGeom prst="rect">
              <a:avLst/>
            </a:prstGeom>
          </p:spPr>
        </p:pic>
      </p:grpSp>
      <p:sp>
        <p:nvSpPr>
          <p:cNvPr id="3" name="Прямоугольник 2"/>
          <p:cNvSpPr/>
          <p:nvPr/>
        </p:nvSpPr>
        <p:spPr>
          <a:xfrm>
            <a:off x="344810" y="3840089"/>
            <a:ext cx="2874640" cy="17510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5" name="Прямоугольник 14"/>
          <p:cNvSpPr/>
          <p:nvPr/>
        </p:nvSpPr>
        <p:spPr>
          <a:xfrm>
            <a:off x="3449959" y="3829098"/>
            <a:ext cx="2865116" cy="1751086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16" name="Прямоугольник 15"/>
          <p:cNvSpPr/>
          <p:nvPr/>
        </p:nvSpPr>
        <p:spPr>
          <a:xfrm>
            <a:off x="6545584" y="1557338"/>
            <a:ext cx="4608191" cy="4033837"/>
          </a:xfrm>
          <a:prstGeom prst="rect">
            <a:avLst/>
          </a:prstGeom>
          <a:solidFill>
            <a:schemeClr val="tx1">
              <a:lumMod val="65000"/>
              <a:lumOff val="35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</p:spTree>
    <p:extLst>
      <p:ext uri="{BB962C8B-B14F-4D97-AF65-F5344CB8AC3E}">
        <p14:creationId xmlns:p14="http://schemas.microsoft.com/office/powerpoint/2010/main" val="1863650264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808" y="565150"/>
            <a:ext cx="7510464" cy="720725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chemeClr val="bg1"/>
                </a:solidFill>
                <a:latin typeface="Onest Medium" pitchFamily="2" charset="-52"/>
              </a:rPr>
              <a:t>Научное обоснование проекта (необязательный слайд)</a:t>
            </a:r>
          </a:p>
        </p:txBody>
      </p:sp>
      <p:sp>
        <p:nvSpPr>
          <p:cNvPr id="6" name="TextBox 5"/>
          <p:cNvSpPr txBox="1"/>
          <p:nvPr/>
        </p:nvSpPr>
        <p:spPr>
          <a:xfrm>
            <a:off x="344809" y="1483633"/>
            <a:ext cx="1151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Onest Regular" pitchFamily="2" charset="-52"/>
              </a:rPr>
              <a:t>Ссылки на статьи/исследования/научные </a:t>
            </a:r>
            <a:r>
              <a:rPr lang="ru-RU" dirty="0" err="1">
                <a:solidFill>
                  <a:schemeClr val="bg1">
                    <a:lumMod val="95000"/>
                  </a:schemeClr>
                </a:solidFill>
                <a:latin typeface="Onest Regular" pitchFamily="2" charset="-52"/>
              </a:rPr>
              <a:t>papers</a:t>
            </a:r>
            <a:endParaRPr lang="ru-RU" dirty="0">
              <a:solidFill>
                <a:schemeClr val="bg1">
                  <a:lumMod val="95000"/>
                </a:schemeClr>
              </a:solidFill>
              <a:latin typeface="Onest Regular" pitchFamily="2" charset="-52"/>
            </a:endParaRPr>
          </a:p>
        </p:txBody>
      </p:sp>
      <p:grpSp>
        <p:nvGrpSpPr>
          <p:cNvPr id="14" name="Группа 13"/>
          <p:cNvGrpSpPr/>
          <p:nvPr/>
        </p:nvGrpSpPr>
        <p:grpSpPr>
          <a:xfrm>
            <a:off x="0" y="6181725"/>
            <a:ext cx="12192000" cy="676275"/>
            <a:chOff x="0" y="6181725"/>
            <a:chExt cx="12192000" cy="67627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6181725"/>
              <a:ext cx="12192000" cy="676275"/>
            </a:xfrm>
            <a:custGeom>
              <a:avLst/>
              <a:gdLst>
                <a:gd name="connsiteX0" fmla="*/ 0 w 12192000"/>
                <a:gd name="connsiteY0" fmla="*/ 0 h 676275"/>
                <a:gd name="connsiteX1" fmla="*/ 12192000 w 12192000"/>
                <a:gd name="connsiteY1" fmla="*/ 0 h 676275"/>
                <a:gd name="connsiteX2" fmla="*/ 12192000 w 12192000"/>
                <a:gd name="connsiteY2" fmla="*/ 676275 h 676275"/>
                <a:gd name="connsiteX3" fmla="*/ 0 w 12192000"/>
                <a:gd name="connsiteY3" fmla="*/ 676275 h 676275"/>
                <a:gd name="connsiteX4" fmla="*/ 0 w 12192000"/>
                <a:gd name="connsiteY4" fmla="*/ 0 h 676275"/>
                <a:gd name="connsiteX0" fmla="*/ 0 w 12192000"/>
                <a:gd name="connsiteY0" fmla="*/ 0 h 676275"/>
                <a:gd name="connsiteX1" fmla="*/ 11491245 w 12192000"/>
                <a:gd name="connsiteY1" fmla="*/ 8546 h 676275"/>
                <a:gd name="connsiteX2" fmla="*/ 12192000 w 12192000"/>
                <a:gd name="connsiteY2" fmla="*/ 676275 h 676275"/>
                <a:gd name="connsiteX3" fmla="*/ 0 w 12192000"/>
                <a:gd name="connsiteY3" fmla="*/ 676275 h 676275"/>
                <a:gd name="connsiteX4" fmla="*/ 0 w 12192000"/>
                <a:gd name="connsiteY4" fmla="*/ 0 h 676275"/>
                <a:gd name="connsiteX0" fmla="*/ 0 w 12192000"/>
                <a:gd name="connsiteY0" fmla="*/ 0 h 676275"/>
                <a:gd name="connsiteX1" fmla="*/ 11270265 w 12192000"/>
                <a:gd name="connsiteY1" fmla="*/ 16166 h 676275"/>
                <a:gd name="connsiteX2" fmla="*/ 12192000 w 12192000"/>
                <a:gd name="connsiteY2" fmla="*/ 676275 h 676275"/>
                <a:gd name="connsiteX3" fmla="*/ 0 w 12192000"/>
                <a:gd name="connsiteY3" fmla="*/ 676275 h 676275"/>
                <a:gd name="connsiteX4" fmla="*/ 0 w 12192000"/>
                <a:gd name="connsiteY4" fmla="*/ 0 h 676275"/>
                <a:gd name="connsiteX0" fmla="*/ 0 w 12192000"/>
                <a:gd name="connsiteY0" fmla="*/ 0 h 676275"/>
                <a:gd name="connsiteX1" fmla="*/ 11142078 w 12192000"/>
                <a:gd name="connsiteY1" fmla="*/ 7620 h 676275"/>
                <a:gd name="connsiteX2" fmla="*/ 12192000 w 12192000"/>
                <a:gd name="connsiteY2" fmla="*/ 676275 h 676275"/>
                <a:gd name="connsiteX3" fmla="*/ 0 w 12192000"/>
                <a:gd name="connsiteY3" fmla="*/ 676275 h 676275"/>
                <a:gd name="connsiteX4" fmla="*/ 0 w 12192000"/>
                <a:gd name="connsiteY4" fmla="*/ 0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676275">
                  <a:moveTo>
                    <a:pt x="0" y="0"/>
                  </a:moveTo>
                  <a:lnTo>
                    <a:pt x="11142078" y="7620"/>
                  </a:lnTo>
                  <a:lnTo>
                    <a:pt x="12192000" y="676275"/>
                  </a:lnTo>
                  <a:lnTo>
                    <a:pt x="0" y="6762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E6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Заголовок 1"/>
            <p:cNvSpPr txBox="1">
              <a:spLocks/>
            </p:cNvSpPr>
            <p:nvPr/>
          </p:nvSpPr>
          <p:spPr>
            <a:xfrm>
              <a:off x="298627" y="6293107"/>
              <a:ext cx="3837537" cy="45350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err="1">
                  <a:latin typeface="Onest SemiBold" pitchFamily="2" charset="0"/>
                </a:rPr>
                <a:t>IT_One</a:t>
              </a:r>
              <a:r>
                <a:rPr lang="en-US" sz="2000" dirty="0">
                  <a:latin typeface="Onest SemiBold" pitchFamily="2" charset="0"/>
                </a:rPr>
                <a:t> AI Challenge</a:t>
              </a:r>
              <a:endParaRPr lang="ru-RU" sz="2000" dirty="0">
                <a:latin typeface="Onest SemiBold" pitchFamily="2" charset="0"/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5272" y="6369165"/>
              <a:ext cx="1263130" cy="322800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1824" y="6379483"/>
              <a:ext cx="1397151" cy="2910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67410461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808" y="565150"/>
            <a:ext cx="7510464" cy="720725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chemeClr val="bg1"/>
                </a:solidFill>
                <a:latin typeface="Onest Medium" pitchFamily="2" charset="-52"/>
              </a:rPr>
              <a:t>Конкурентные преимущества по сравнению с аналогами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0" y="6181725"/>
            <a:ext cx="12192000" cy="676275"/>
            <a:chOff x="0" y="6181725"/>
            <a:chExt cx="12192000" cy="67627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6181725"/>
              <a:ext cx="12192000" cy="676275"/>
            </a:xfrm>
            <a:custGeom>
              <a:avLst/>
              <a:gdLst>
                <a:gd name="connsiteX0" fmla="*/ 0 w 12192000"/>
                <a:gd name="connsiteY0" fmla="*/ 0 h 676275"/>
                <a:gd name="connsiteX1" fmla="*/ 12192000 w 12192000"/>
                <a:gd name="connsiteY1" fmla="*/ 0 h 676275"/>
                <a:gd name="connsiteX2" fmla="*/ 12192000 w 12192000"/>
                <a:gd name="connsiteY2" fmla="*/ 676275 h 676275"/>
                <a:gd name="connsiteX3" fmla="*/ 0 w 12192000"/>
                <a:gd name="connsiteY3" fmla="*/ 676275 h 676275"/>
                <a:gd name="connsiteX4" fmla="*/ 0 w 12192000"/>
                <a:gd name="connsiteY4" fmla="*/ 0 h 676275"/>
                <a:gd name="connsiteX0" fmla="*/ 0 w 12192000"/>
                <a:gd name="connsiteY0" fmla="*/ 0 h 676275"/>
                <a:gd name="connsiteX1" fmla="*/ 11491245 w 12192000"/>
                <a:gd name="connsiteY1" fmla="*/ 8546 h 676275"/>
                <a:gd name="connsiteX2" fmla="*/ 12192000 w 12192000"/>
                <a:gd name="connsiteY2" fmla="*/ 676275 h 676275"/>
                <a:gd name="connsiteX3" fmla="*/ 0 w 12192000"/>
                <a:gd name="connsiteY3" fmla="*/ 676275 h 676275"/>
                <a:gd name="connsiteX4" fmla="*/ 0 w 12192000"/>
                <a:gd name="connsiteY4" fmla="*/ 0 h 676275"/>
                <a:gd name="connsiteX0" fmla="*/ 0 w 12192000"/>
                <a:gd name="connsiteY0" fmla="*/ 0 h 676275"/>
                <a:gd name="connsiteX1" fmla="*/ 11270265 w 12192000"/>
                <a:gd name="connsiteY1" fmla="*/ 16166 h 676275"/>
                <a:gd name="connsiteX2" fmla="*/ 12192000 w 12192000"/>
                <a:gd name="connsiteY2" fmla="*/ 676275 h 676275"/>
                <a:gd name="connsiteX3" fmla="*/ 0 w 12192000"/>
                <a:gd name="connsiteY3" fmla="*/ 676275 h 676275"/>
                <a:gd name="connsiteX4" fmla="*/ 0 w 12192000"/>
                <a:gd name="connsiteY4" fmla="*/ 0 h 676275"/>
                <a:gd name="connsiteX0" fmla="*/ 0 w 12192000"/>
                <a:gd name="connsiteY0" fmla="*/ 0 h 676275"/>
                <a:gd name="connsiteX1" fmla="*/ 11142078 w 12192000"/>
                <a:gd name="connsiteY1" fmla="*/ 7620 h 676275"/>
                <a:gd name="connsiteX2" fmla="*/ 12192000 w 12192000"/>
                <a:gd name="connsiteY2" fmla="*/ 676275 h 676275"/>
                <a:gd name="connsiteX3" fmla="*/ 0 w 12192000"/>
                <a:gd name="connsiteY3" fmla="*/ 676275 h 676275"/>
                <a:gd name="connsiteX4" fmla="*/ 0 w 12192000"/>
                <a:gd name="connsiteY4" fmla="*/ 0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676275">
                  <a:moveTo>
                    <a:pt x="0" y="0"/>
                  </a:moveTo>
                  <a:lnTo>
                    <a:pt x="11142078" y="7620"/>
                  </a:lnTo>
                  <a:lnTo>
                    <a:pt x="12192000" y="676275"/>
                  </a:lnTo>
                  <a:lnTo>
                    <a:pt x="0" y="6762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E6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Заголовок 1"/>
            <p:cNvSpPr txBox="1">
              <a:spLocks/>
            </p:cNvSpPr>
            <p:nvPr/>
          </p:nvSpPr>
          <p:spPr>
            <a:xfrm>
              <a:off x="298627" y="6293107"/>
              <a:ext cx="3837537" cy="45350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err="1">
                  <a:latin typeface="Onest SemiBold" pitchFamily="2" charset="0"/>
                </a:rPr>
                <a:t>IT_One</a:t>
              </a:r>
              <a:r>
                <a:rPr lang="en-US" sz="2000" dirty="0">
                  <a:latin typeface="Onest SemiBold" pitchFamily="2" charset="0"/>
                </a:rPr>
                <a:t> AI Challenge</a:t>
              </a:r>
              <a:endParaRPr lang="ru-RU" sz="2000" dirty="0">
                <a:latin typeface="Onest SemiBold" pitchFamily="2" charset="0"/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5272" y="6369165"/>
              <a:ext cx="1263130" cy="322800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1824" y="6379483"/>
              <a:ext cx="1397151" cy="2910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142202052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808" y="565150"/>
            <a:ext cx="7510464" cy="720725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chemeClr val="bg1"/>
                </a:solidFill>
                <a:latin typeface="Onest Medium" pitchFamily="2" charset="-52"/>
              </a:rPr>
              <a:t>Реализованные проекты (если есть)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0" y="6181725"/>
            <a:ext cx="12192000" cy="676275"/>
            <a:chOff x="0" y="6181725"/>
            <a:chExt cx="12192000" cy="67627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6181725"/>
              <a:ext cx="12192000" cy="676275"/>
            </a:xfrm>
            <a:custGeom>
              <a:avLst/>
              <a:gdLst>
                <a:gd name="connsiteX0" fmla="*/ 0 w 12192000"/>
                <a:gd name="connsiteY0" fmla="*/ 0 h 676275"/>
                <a:gd name="connsiteX1" fmla="*/ 12192000 w 12192000"/>
                <a:gd name="connsiteY1" fmla="*/ 0 h 676275"/>
                <a:gd name="connsiteX2" fmla="*/ 12192000 w 12192000"/>
                <a:gd name="connsiteY2" fmla="*/ 676275 h 676275"/>
                <a:gd name="connsiteX3" fmla="*/ 0 w 12192000"/>
                <a:gd name="connsiteY3" fmla="*/ 676275 h 676275"/>
                <a:gd name="connsiteX4" fmla="*/ 0 w 12192000"/>
                <a:gd name="connsiteY4" fmla="*/ 0 h 676275"/>
                <a:gd name="connsiteX0" fmla="*/ 0 w 12192000"/>
                <a:gd name="connsiteY0" fmla="*/ 0 h 676275"/>
                <a:gd name="connsiteX1" fmla="*/ 11491245 w 12192000"/>
                <a:gd name="connsiteY1" fmla="*/ 8546 h 676275"/>
                <a:gd name="connsiteX2" fmla="*/ 12192000 w 12192000"/>
                <a:gd name="connsiteY2" fmla="*/ 676275 h 676275"/>
                <a:gd name="connsiteX3" fmla="*/ 0 w 12192000"/>
                <a:gd name="connsiteY3" fmla="*/ 676275 h 676275"/>
                <a:gd name="connsiteX4" fmla="*/ 0 w 12192000"/>
                <a:gd name="connsiteY4" fmla="*/ 0 h 676275"/>
                <a:gd name="connsiteX0" fmla="*/ 0 w 12192000"/>
                <a:gd name="connsiteY0" fmla="*/ 0 h 676275"/>
                <a:gd name="connsiteX1" fmla="*/ 11270265 w 12192000"/>
                <a:gd name="connsiteY1" fmla="*/ 16166 h 676275"/>
                <a:gd name="connsiteX2" fmla="*/ 12192000 w 12192000"/>
                <a:gd name="connsiteY2" fmla="*/ 676275 h 676275"/>
                <a:gd name="connsiteX3" fmla="*/ 0 w 12192000"/>
                <a:gd name="connsiteY3" fmla="*/ 676275 h 676275"/>
                <a:gd name="connsiteX4" fmla="*/ 0 w 12192000"/>
                <a:gd name="connsiteY4" fmla="*/ 0 h 676275"/>
                <a:gd name="connsiteX0" fmla="*/ 0 w 12192000"/>
                <a:gd name="connsiteY0" fmla="*/ 0 h 676275"/>
                <a:gd name="connsiteX1" fmla="*/ 11142078 w 12192000"/>
                <a:gd name="connsiteY1" fmla="*/ 7620 h 676275"/>
                <a:gd name="connsiteX2" fmla="*/ 12192000 w 12192000"/>
                <a:gd name="connsiteY2" fmla="*/ 676275 h 676275"/>
                <a:gd name="connsiteX3" fmla="*/ 0 w 12192000"/>
                <a:gd name="connsiteY3" fmla="*/ 676275 h 676275"/>
                <a:gd name="connsiteX4" fmla="*/ 0 w 12192000"/>
                <a:gd name="connsiteY4" fmla="*/ 0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676275">
                  <a:moveTo>
                    <a:pt x="0" y="0"/>
                  </a:moveTo>
                  <a:lnTo>
                    <a:pt x="11142078" y="7620"/>
                  </a:lnTo>
                  <a:lnTo>
                    <a:pt x="12192000" y="676275"/>
                  </a:lnTo>
                  <a:lnTo>
                    <a:pt x="0" y="6762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E6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Заголовок 1"/>
            <p:cNvSpPr txBox="1">
              <a:spLocks/>
            </p:cNvSpPr>
            <p:nvPr/>
          </p:nvSpPr>
          <p:spPr>
            <a:xfrm>
              <a:off x="298627" y="6293107"/>
              <a:ext cx="3837537" cy="45350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err="1">
                  <a:latin typeface="Onest SemiBold" pitchFamily="2" charset="0"/>
                </a:rPr>
                <a:t>IT_One</a:t>
              </a:r>
              <a:r>
                <a:rPr lang="en-US" sz="2000" dirty="0">
                  <a:latin typeface="Onest SemiBold" pitchFamily="2" charset="0"/>
                </a:rPr>
                <a:t> AI Challenge</a:t>
              </a:r>
              <a:endParaRPr lang="ru-RU" sz="2000" dirty="0">
                <a:latin typeface="Onest SemiBold" pitchFamily="2" charset="0"/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5272" y="6369165"/>
              <a:ext cx="1263130" cy="322800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1824" y="6379483"/>
              <a:ext cx="1397151" cy="291073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009309AE-2E8C-4518-8051-82F083123542}"/>
              </a:ext>
            </a:extLst>
          </p:cNvPr>
          <p:cNvSpPr txBox="1"/>
          <p:nvPr/>
        </p:nvSpPr>
        <p:spPr>
          <a:xfrm>
            <a:off x="344809" y="1483633"/>
            <a:ext cx="11516753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Onest Regular" pitchFamily="2" charset="-52"/>
              </a:rPr>
              <a:t>Кейсы внедрения, продажи решения, пилотные проекты</a:t>
            </a:r>
          </a:p>
        </p:txBody>
      </p:sp>
    </p:spTree>
    <p:extLst>
      <p:ext uri="{BB962C8B-B14F-4D97-AF65-F5344CB8AC3E}">
        <p14:creationId xmlns:p14="http://schemas.microsoft.com/office/powerpoint/2010/main" val="3357840167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808" y="565150"/>
            <a:ext cx="9464210" cy="720725"/>
          </a:xfrm>
        </p:spPr>
        <p:txBody>
          <a:bodyPr>
            <a:normAutofit fontScale="90000"/>
          </a:bodyPr>
          <a:lstStyle/>
          <a:p>
            <a:r>
              <a:rPr lang="ru-RU" sz="4000" dirty="0">
                <a:solidFill>
                  <a:schemeClr val="bg1"/>
                </a:solidFill>
                <a:latin typeface="Onest Medium" pitchFamily="2" charset="-52"/>
              </a:rPr>
              <a:t>Расчёт эффекта от внедрения решения (числовые, финансовые или другие метрики)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0" y="6181725"/>
            <a:ext cx="12192000" cy="676275"/>
            <a:chOff x="0" y="6181725"/>
            <a:chExt cx="12192000" cy="67627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6181725"/>
              <a:ext cx="12192000" cy="676275"/>
            </a:xfrm>
            <a:custGeom>
              <a:avLst/>
              <a:gdLst>
                <a:gd name="connsiteX0" fmla="*/ 0 w 12192000"/>
                <a:gd name="connsiteY0" fmla="*/ 0 h 676275"/>
                <a:gd name="connsiteX1" fmla="*/ 12192000 w 12192000"/>
                <a:gd name="connsiteY1" fmla="*/ 0 h 676275"/>
                <a:gd name="connsiteX2" fmla="*/ 12192000 w 12192000"/>
                <a:gd name="connsiteY2" fmla="*/ 676275 h 676275"/>
                <a:gd name="connsiteX3" fmla="*/ 0 w 12192000"/>
                <a:gd name="connsiteY3" fmla="*/ 676275 h 676275"/>
                <a:gd name="connsiteX4" fmla="*/ 0 w 12192000"/>
                <a:gd name="connsiteY4" fmla="*/ 0 h 676275"/>
                <a:gd name="connsiteX0" fmla="*/ 0 w 12192000"/>
                <a:gd name="connsiteY0" fmla="*/ 0 h 676275"/>
                <a:gd name="connsiteX1" fmla="*/ 11491245 w 12192000"/>
                <a:gd name="connsiteY1" fmla="*/ 8546 h 676275"/>
                <a:gd name="connsiteX2" fmla="*/ 12192000 w 12192000"/>
                <a:gd name="connsiteY2" fmla="*/ 676275 h 676275"/>
                <a:gd name="connsiteX3" fmla="*/ 0 w 12192000"/>
                <a:gd name="connsiteY3" fmla="*/ 676275 h 676275"/>
                <a:gd name="connsiteX4" fmla="*/ 0 w 12192000"/>
                <a:gd name="connsiteY4" fmla="*/ 0 h 676275"/>
                <a:gd name="connsiteX0" fmla="*/ 0 w 12192000"/>
                <a:gd name="connsiteY0" fmla="*/ 0 h 676275"/>
                <a:gd name="connsiteX1" fmla="*/ 11270265 w 12192000"/>
                <a:gd name="connsiteY1" fmla="*/ 16166 h 676275"/>
                <a:gd name="connsiteX2" fmla="*/ 12192000 w 12192000"/>
                <a:gd name="connsiteY2" fmla="*/ 676275 h 676275"/>
                <a:gd name="connsiteX3" fmla="*/ 0 w 12192000"/>
                <a:gd name="connsiteY3" fmla="*/ 676275 h 676275"/>
                <a:gd name="connsiteX4" fmla="*/ 0 w 12192000"/>
                <a:gd name="connsiteY4" fmla="*/ 0 h 676275"/>
                <a:gd name="connsiteX0" fmla="*/ 0 w 12192000"/>
                <a:gd name="connsiteY0" fmla="*/ 0 h 676275"/>
                <a:gd name="connsiteX1" fmla="*/ 11142078 w 12192000"/>
                <a:gd name="connsiteY1" fmla="*/ 7620 h 676275"/>
                <a:gd name="connsiteX2" fmla="*/ 12192000 w 12192000"/>
                <a:gd name="connsiteY2" fmla="*/ 676275 h 676275"/>
                <a:gd name="connsiteX3" fmla="*/ 0 w 12192000"/>
                <a:gd name="connsiteY3" fmla="*/ 676275 h 676275"/>
                <a:gd name="connsiteX4" fmla="*/ 0 w 12192000"/>
                <a:gd name="connsiteY4" fmla="*/ 0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676275">
                  <a:moveTo>
                    <a:pt x="0" y="0"/>
                  </a:moveTo>
                  <a:lnTo>
                    <a:pt x="11142078" y="7620"/>
                  </a:lnTo>
                  <a:lnTo>
                    <a:pt x="12192000" y="676275"/>
                  </a:lnTo>
                  <a:lnTo>
                    <a:pt x="0" y="6762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E6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Заголовок 1"/>
            <p:cNvSpPr txBox="1">
              <a:spLocks/>
            </p:cNvSpPr>
            <p:nvPr/>
          </p:nvSpPr>
          <p:spPr>
            <a:xfrm>
              <a:off x="298627" y="6293107"/>
              <a:ext cx="3837537" cy="45350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err="1">
                  <a:latin typeface="Onest SemiBold" pitchFamily="2" charset="0"/>
                </a:rPr>
                <a:t>IT_One</a:t>
              </a:r>
              <a:r>
                <a:rPr lang="en-US" sz="2000" dirty="0">
                  <a:latin typeface="Onest SemiBold" pitchFamily="2" charset="0"/>
                </a:rPr>
                <a:t> AI Challenge</a:t>
              </a:r>
              <a:endParaRPr lang="ru-RU" sz="2000" dirty="0">
                <a:latin typeface="Onest SemiBold" pitchFamily="2" charset="0"/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5272" y="6369165"/>
              <a:ext cx="1263130" cy="322800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1824" y="6379483"/>
              <a:ext cx="1397151" cy="291073"/>
            </a:xfrm>
            <a:prstGeom prst="rect">
              <a:avLst/>
            </a:prstGeom>
          </p:spPr>
        </p:pic>
      </p:grpSp>
      <p:sp>
        <p:nvSpPr>
          <p:cNvPr id="8" name="TextBox 7">
            <a:extLst>
              <a:ext uri="{FF2B5EF4-FFF2-40B4-BE49-F238E27FC236}">
                <a16:creationId xmlns:a16="http://schemas.microsoft.com/office/drawing/2014/main" id="{A6E17DD3-31F5-4215-9000-D94FE36874CE}"/>
              </a:ext>
            </a:extLst>
          </p:cNvPr>
          <p:cNvSpPr txBox="1"/>
          <p:nvPr/>
        </p:nvSpPr>
        <p:spPr>
          <a:xfrm>
            <a:off x="344809" y="1483633"/>
            <a:ext cx="1151675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Onest Regular" pitchFamily="2" charset="-52"/>
              </a:rPr>
              <a:t>Как внедрение решения повлияет на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Onest Regular" pitchFamily="2" charset="-52"/>
              </a:rPr>
              <a:t>HR-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Onest Regular" pitchFamily="2" charset="-52"/>
              </a:rPr>
              <a:t>метрики компании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Onest Regular" pitchFamily="2" charset="-52"/>
              </a:rPr>
              <a:t>IT_ONE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Onest Regular" pitchFamily="2" charset="-52"/>
              </a:rPr>
              <a:t>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Onest Regular" pitchFamily="2" charset="-52"/>
              </a:rPr>
              <a:t>/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Onest Regular" pitchFamily="2" charset="-52"/>
              </a:rPr>
              <a:t> ее выручку, прибыль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Onest Regular" pitchFamily="2" charset="-52"/>
              </a:rPr>
              <a:t> / 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Onest Regular" pitchFamily="2" charset="-52"/>
              </a:rPr>
              <a:t>трудозатраты 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Onest Regular" pitchFamily="2" charset="-52"/>
              </a:rPr>
              <a:t>/</a:t>
            </a:r>
            <a:r>
              <a:rPr lang="ru-RU" dirty="0">
                <a:solidFill>
                  <a:schemeClr val="bg1">
                    <a:lumMod val="95000"/>
                  </a:schemeClr>
                </a:solidFill>
                <a:latin typeface="Onest Regular" pitchFamily="2" charset="-52"/>
              </a:rPr>
              <a:t> время работы сотрудников</a:t>
            </a:r>
            <a:r>
              <a:rPr lang="en-US" dirty="0">
                <a:solidFill>
                  <a:schemeClr val="bg1">
                    <a:lumMod val="95000"/>
                  </a:schemeClr>
                </a:solidFill>
                <a:latin typeface="Onest Regular" pitchFamily="2" charset="-52"/>
              </a:rPr>
              <a:t> </a:t>
            </a:r>
            <a:endParaRPr lang="ru-RU" dirty="0">
              <a:solidFill>
                <a:schemeClr val="bg1">
                  <a:lumMod val="95000"/>
                </a:schemeClr>
              </a:solidFill>
              <a:latin typeface="Onest Regular" pitchFamily="2" charset="-52"/>
            </a:endParaRPr>
          </a:p>
        </p:txBody>
      </p:sp>
    </p:spTree>
    <p:extLst>
      <p:ext uri="{BB962C8B-B14F-4D97-AF65-F5344CB8AC3E}">
        <p14:creationId xmlns:p14="http://schemas.microsoft.com/office/powerpoint/2010/main" val="977133440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344808" y="565150"/>
            <a:ext cx="7510464" cy="720725"/>
          </a:xfrm>
        </p:spPr>
        <p:txBody>
          <a:bodyPr>
            <a:normAutofit/>
          </a:bodyPr>
          <a:lstStyle/>
          <a:p>
            <a:r>
              <a:rPr lang="ru-RU" sz="4000" dirty="0">
                <a:solidFill>
                  <a:schemeClr val="bg1"/>
                </a:solidFill>
                <a:latin typeface="Onest Medium" pitchFamily="2" charset="-52"/>
              </a:rPr>
              <a:t>Команда проекта</a:t>
            </a:r>
          </a:p>
        </p:txBody>
      </p:sp>
      <p:grpSp>
        <p:nvGrpSpPr>
          <p:cNvPr id="14" name="Группа 13"/>
          <p:cNvGrpSpPr/>
          <p:nvPr/>
        </p:nvGrpSpPr>
        <p:grpSpPr>
          <a:xfrm>
            <a:off x="0" y="6181725"/>
            <a:ext cx="12192000" cy="676275"/>
            <a:chOff x="0" y="6181725"/>
            <a:chExt cx="12192000" cy="676275"/>
          </a:xfrm>
        </p:grpSpPr>
        <p:sp>
          <p:nvSpPr>
            <p:cNvPr id="5" name="Прямоугольник 4"/>
            <p:cNvSpPr/>
            <p:nvPr/>
          </p:nvSpPr>
          <p:spPr>
            <a:xfrm>
              <a:off x="0" y="6181725"/>
              <a:ext cx="12192000" cy="676275"/>
            </a:xfrm>
            <a:custGeom>
              <a:avLst/>
              <a:gdLst>
                <a:gd name="connsiteX0" fmla="*/ 0 w 12192000"/>
                <a:gd name="connsiteY0" fmla="*/ 0 h 676275"/>
                <a:gd name="connsiteX1" fmla="*/ 12192000 w 12192000"/>
                <a:gd name="connsiteY1" fmla="*/ 0 h 676275"/>
                <a:gd name="connsiteX2" fmla="*/ 12192000 w 12192000"/>
                <a:gd name="connsiteY2" fmla="*/ 676275 h 676275"/>
                <a:gd name="connsiteX3" fmla="*/ 0 w 12192000"/>
                <a:gd name="connsiteY3" fmla="*/ 676275 h 676275"/>
                <a:gd name="connsiteX4" fmla="*/ 0 w 12192000"/>
                <a:gd name="connsiteY4" fmla="*/ 0 h 676275"/>
                <a:gd name="connsiteX0" fmla="*/ 0 w 12192000"/>
                <a:gd name="connsiteY0" fmla="*/ 0 h 676275"/>
                <a:gd name="connsiteX1" fmla="*/ 11491245 w 12192000"/>
                <a:gd name="connsiteY1" fmla="*/ 8546 h 676275"/>
                <a:gd name="connsiteX2" fmla="*/ 12192000 w 12192000"/>
                <a:gd name="connsiteY2" fmla="*/ 676275 h 676275"/>
                <a:gd name="connsiteX3" fmla="*/ 0 w 12192000"/>
                <a:gd name="connsiteY3" fmla="*/ 676275 h 676275"/>
                <a:gd name="connsiteX4" fmla="*/ 0 w 12192000"/>
                <a:gd name="connsiteY4" fmla="*/ 0 h 676275"/>
                <a:gd name="connsiteX0" fmla="*/ 0 w 12192000"/>
                <a:gd name="connsiteY0" fmla="*/ 0 h 676275"/>
                <a:gd name="connsiteX1" fmla="*/ 11270265 w 12192000"/>
                <a:gd name="connsiteY1" fmla="*/ 16166 h 676275"/>
                <a:gd name="connsiteX2" fmla="*/ 12192000 w 12192000"/>
                <a:gd name="connsiteY2" fmla="*/ 676275 h 676275"/>
                <a:gd name="connsiteX3" fmla="*/ 0 w 12192000"/>
                <a:gd name="connsiteY3" fmla="*/ 676275 h 676275"/>
                <a:gd name="connsiteX4" fmla="*/ 0 w 12192000"/>
                <a:gd name="connsiteY4" fmla="*/ 0 h 676275"/>
                <a:gd name="connsiteX0" fmla="*/ 0 w 12192000"/>
                <a:gd name="connsiteY0" fmla="*/ 0 h 676275"/>
                <a:gd name="connsiteX1" fmla="*/ 11142078 w 12192000"/>
                <a:gd name="connsiteY1" fmla="*/ 7620 h 676275"/>
                <a:gd name="connsiteX2" fmla="*/ 12192000 w 12192000"/>
                <a:gd name="connsiteY2" fmla="*/ 676275 h 676275"/>
                <a:gd name="connsiteX3" fmla="*/ 0 w 12192000"/>
                <a:gd name="connsiteY3" fmla="*/ 676275 h 676275"/>
                <a:gd name="connsiteX4" fmla="*/ 0 w 12192000"/>
                <a:gd name="connsiteY4" fmla="*/ 0 h 676275"/>
              </a:gdLst>
              <a:ahLst/>
              <a:cxnLst>
                <a:cxn ang="0">
                  <a:pos x="connsiteX0" y="connsiteY0"/>
                </a:cxn>
                <a:cxn ang="0">
                  <a:pos x="connsiteX1" y="connsiteY1"/>
                </a:cxn>
                <a:cxn ang="0">
                  <a:pos x="connsiteX2" y="connsiteY2"/>
                </a:cxn>
                <a:cxn ang="0">
                  <a:pos x="connsiteX3" y="connsiteY3"/>
                </a:cxn>
                <a:cxn ang="0">
                  <a:pos x="connsiteX4" y="connsiteY4"/>
                </a:cxn>
              </a:cxnLst>
              <a:rect l="l" t="t" r="r" b="b"/>
              <a:pathLst>
                <a:path w="12192000" h="676275">
                  <a:moveTo>
                    <a:pt x="0" y="0"/>
                  </a:moveTo>
                  <a:lnTo>
                    <a:pt x="11142078" y="7620"/>
                  </a:lnTo>
                  <a:lnTo>
                    <a:pt x="12192000" y="676275"/>
                  </a:lnTo>
                  <a:lnTo>
                    <a:pt x="0" y="676275"/>
                  </a:lnTo>
                  <a:lnTo>
                    <a:pt x="0" y="0"/>
                  </a:lnTo>
                  <a:close/>
                </a:path>
              </a:pathLst>
            </a:custGeom>
            <a:solidFill>
              <a:srgbClr val="AAE632"/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ru-RU"/>
            </a:p>
          </p:txBody>
        </p:sp>
        <p:sp>
          <p:nvSpPr>
            <p:cNvPr id="7" name="Заголовок 1"/>
            <p:cNvSpPr txBox="1">
              <a:spLocks/>
            </p:cNvSpPr>
            <p:nvPr/>
          </p:nvSpPr>
          <p:spPr>
            <a:xfrm>
              <a:off x="298627" y="6293107"/>
              <a:ext cx="3837537" cy="453509"/>
            </a:xfrm>
            <a:prstGeom prst="rect">
              <a:avLst/>
            </a:prstGeom>
          </p:spPr>
          <p:txBody>
            <a:bodyPr vert="horz" lIns="91440" tIns="45720" rIns="91440" bIns="45720" rtlCol="0" anchor="ctr">
              <a:noAutofit/>
            </a:bodyPr>
            <a:lstStyle>
              <a:lvl1pPr algn="l" defTabSz="914400" rtl="0" eaLnBrk="1" latinLnBrk="0" hangingPunct="1">
                <a:lnSpc>
                  <a:spcPct val="90000"/>
                </a:lnSpc>
                <a:spcBef>
                  <a:spcPct val="0"/>
                </a:spcBef>
                <a:buNone/>
                <a:defRPr sz="4400" kern="1200">
                  <a:solidFill>
                    <a:schemeClr val="tx1"/>
                  </a:solidFill>
                  <a:latin typeface="+mj-lt"/>
                  <a:ea typeface="+mj-ea"/>
                  <a:cs typeface="+mj-cs"/>
                </a:defRPr>
              </a:lvl1pPr>
            </a:lstStyle>
            <a:p>
              <a:r>
                <a:rPr lang="en-US" sz="2000" dirty="0" err="1">
                  <a:latin typeface="Onest SemiBold" pitchFamily="2" charset="0"/>
                </a:rPr>
                <a:t>IT_One</a:t>
              </a:r>
              <a:r>
                <a:rPr lang="en-US" sz="2000" dirty="0">
                  <a:latin typeface="Onest SemiBold" pitchFamily="2" charset="0"/>
                </a:rPr>
                <a:t> AI Challenge</a:t>
              </a:r>
              <a:endParaRPr lang="ru-RU" sz="2000" dirty="0">
                <a:latin typeface="Onest SemiBold" pitchFamily="2" charset="0"/>
              </a:endParaRPr>
            </a:p>
          </p:txBody>
        </p:sp>
        <p:pic>
          <p:nvPicPr>
            <p:cNvPr id="12" name="Рисунок 11"/>
            <p:cNvPicPr>
              <a:picLocks noChangeAspect="1"/>
            </p:cNvPicPr>
            <p:nvPr/>
          </p:nvPicPr>
          <p:blipFill>
            <a:blip r:embed="rId2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7855272" y="6369165"/>
              <a:ext cx="1263130" cy="322800"/>
            </a:xfrm>
            <a:prstGeom prst="rect">
              <a:avLst/>
            </a:prstGeom>
          </p:spPr>
        </p:pic>
        <p:pic>
          <p:nvPicPr>
            <p:cNvPr id="13" name="Рисунок 12"/>
            <p:cNvPicPr>
              <a:picLocks noChangeAspect="1"/>
            </p:cNvPicPr>
            <p:nvPr/>
          </p:nvPicPr>
          <p:blipFill>
            <a:blip r:embed="rId3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9451824" y="6379483"/>
              <a:ext cx="1397151" cy="291073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4153521430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Стандартная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Стандартная">
      <a:majorFont>
        <a:latin typeface="Calibri Light" panose="020F0302020204030204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otalTime>8311</TotalTime>
  <Words>180</Words>
  <Application>Microsoft Office PowerPoint</Application>
  <PresentationFormat>Широкоэкранный</PresentationFormat>
  <Paragraphs>24</Paragraphs>
  <Slides>8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6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8</vt:i4>
      </vt:variant>
    </vt:vector>
  </HeadingPairs>
  <TitlesOfParts>
    <vt:vector size="15" baseType="lpstr">
      <vt:lpstr>Arial</vt:lpstr>
      <vt:lpstr>Calibri</vt:lpstr>
      <vt:lpstr>Calibri Light</vt:lpstr>
      <vt:lpstr>Onest Medium</vt:lpstr>
      <vt:lpstr>Onest Regular</vt:lpstr>
      <vt:lpstr>Onest SemiBold</vt:lpstr>
      <vt:lpstr>Тема Office</vt:lpstr>
      <vt:lpstr>Конкурс AI стартапов для HR</vt:lpstr>
      <vt:lpstr>О проекте</vt:lpstr>
      <vt:lpstr>Описание технологии/ решения </vt:lpstr>
      <vt:lpstr>Научное обоснование проекта (необязательный слайд)</vt:lpstr>
      <vt:lpstr>Конкурентные преимущества по сравнению с аналогами</vt:lpstr>
      <vt:lpstr>Реализованные проекты (если есть)</vt:lpstr>
      <vt:lpstr>Расчёт эффекта от внедрения решения (числовые, финансовые или другие метрики)</vt:lpstr>
      <vt:lpstr>Команда проекта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Конкурс AI стартапов для HR</dc:title>
  <dc:creator>Луиза Литвинова</dc:creator>
  <cp:lastModifiedBy>Sidorenko Tatyana</cp:lastModifiedBy>
  <cp:revision>13</cp:revision>
  <dcterms:created xsi:type="dcterms:W3CDTF">2023-10-19T08:11:42Z</dcterms:created>
  <dcterms:modified xsi:type="dcterms:W3CDTF">2023-11-15T07:00:00Z</dcterms:modified>
</cp:coreProperties>
</file>